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8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6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8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9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2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0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7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6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4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1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73886-4B11-CA42-8079-362FE718B795}" type="datetimeFigureOut">
              <a:rPr lang="en-US" smtClean="0"/>
              <a:t>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09AAB-6BDC-7040-A594-DA3FDCFC1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3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29153" y="445058"/>
            <a:ext cx="3685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World War I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1595" y="1351044"/>
            <a:ext cx="218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AKA: The Great War!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2729153" y="1892853"/>
            <a:ext cx="38489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Essential Question: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3532" y="2539184"/>
            <a:ext cx="68510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Discuss the domestic, political &amp; international </a:t>
            </a:r>
          </a:p>
          <a:p>
            <a:r>
              <a:rPr lang="en-US" sz="2800" dirty="0" smtClean="0"/>
              <a:t>impact that World War I had on the U.S.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902160" y="3951012"/>
            <a:ext cx="3195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Causes of WWI: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7542" y="4832239"/>
            <a:ext cx="24032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/>
              <a:t>Imperialism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Nationalism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Militarism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Rivalry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Entangling Alliances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702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07" y="1353175"/>
            <a:ext cx="5921594" cy="4032558"/>
          </a:xfrm>
        </p:spPr>
      </p:pic>
      <p:sp>
        <p:nvSpPr>
          <p:cNvPr id="6" name="TextBox 5"/>
          <p:cNvSpPr txBox="1"/>
          <p:nvPr/>
        </p:nvSpPr>
        <p:spPr>
          <a:xfrm>
            <a:off x="6384022" y="1560352"/>
            <a:ext cx="23027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German Command Bunker:  Leading up to the Battle of the Somme (Photo Credit: </a:t>
            </a:r>
            <a:r>
              <a:rPr lang="en-US" dirty="0" err="1" smtClean="0"/>
              <a:t>M.St</a:t>
            </a:r>
            <a:r>
              <a:rPr lang="en-US" dirty="0" smtClean="0"/>
              <a:t>. M.S.)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3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6163854" cy="4197536"/>
          </a:xfrm>
        </p:spPr>
      </p:pic>
      <p:sp>
        <p:nvSpPr>
          <p:cNvPr id="5" name="TextBox 4"/>
          <p:cNvSpPr txBox="1"/>
          <p:nvPr/>
        </p:nvSpPr>
        <p:spPr>
          <a:xfrm>
            <a:off x="6803472" y="1694576"/>
            <a:ext cx="22146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British man a machine gun at the Battle of the Somme (Photo Credit:  </a:t>
            </a:r>
            <a:r>
              <a:rPr lang="en-US" dirty="0" err="1" smtClean="0"/>
              <a:t>Hulton</a:t>
            </a:r>
            <a:r>
              <a:rPr lang="en-US" dirty="0" smtClean="0"/>
              <a:t>-Deutsch Collection)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9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2" y="1482754"/>
            <a:ext cx="6646134" cy="4525963"/>
          </a:xfrm>
        </p:spPr>
      </p:pic>
      <p:sp>
        <p:nvSpPr>
          <p:cNvPr id="5" name="TextBox 4"/>
          <p:cNvSpPr txBox="1"/>
          <p:nvPr/>
        </p:nvSpPr>
        <p:spPr>
          <a:xfrm>
            <a:off x="6996418" y="1728132"/>
            <a:ext cx="20133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World War I Trench at </a:t>
            </a:r>
            <a:r>
              <a:rPr lang="en-US" b="1" dirty="0" err="1"/>
              <a:t>Vimy</a:t>
            </a:r>
            <a:r>
              <a:rPr lang="en-US" b="1" dirty="0"/>
              <a:t>:</a:t>
            </a:r>
            <a:r>
              <a:rPr lang="en-US" dirty="0"/>
              <a:t> In April 1917, Canadian forces defeated the heavily entrenched Germans near </a:t>
            </a:r>
            <a:r>
              <a:rPr lang="en-US" dirty="0" err="1"/>
              <a:t>Vimy</a:t>
            </a:r>
            <a:r>
              <a:rPr lang="en-US" dirty="0"/>
              <a:t>, France. Today, the remnants of the German defenses have been preserved with concrete. </a:t>
            </a:r>
            <a:r>
              <a:rPr lang="en-US" i="1" dirty="0"/>
              <a:t>(Photo Credit: Paul </a:t>
            </a:r>
            <a:r>
              <a:rPr lang="en-US" i="1" dirty="0" err="1" smtClean="0"/>
              <a:t>Almasy</a:t>
            </a:r>
            <a:r>
              <a:rPr lang="en-US" i="1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40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21" y="1658923"/>
            <a:ext cx="6646134" cy="4525963"/>
          </a:xfrm>
        </p:spPr>
      </p:pic>
      <p:sp>
        <p:nvSpPr>
          <p:cNvPr id="5" name="TextBox 4"/>
          <p:cNvSpPr txBox="1"/>
          <p:nvPr/>
        </p:nvSpPr>
        <p:spPr>
          <a:xfrm>
            <a:off x="7097086" y="1912690"/>
            <a:ext cx="20469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Soldiers Picking Lice from Clothes:</a:t>
            </a:r>
            <a:r>
              <a:rPr lang="en-US" dirty="0"/>
              <a:t> Conditions in the trenches were miserable, with rampant dirt, vermin and disease. </a:t>
            </a:r>
            <a:r>
              <a:rPr lang="en-US" i="1" dirty="0"/>
              <a:t>(Photo Credit: </a:t>
            </a:r>
            <a:r>
              <a:rPr lang="en-US" i="1" dirty="0" err="1" smtClean="0"/>
              <a:t>Bettmann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908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76" y="1600200"/>
            <a:ext cx="6646134" cy="4525963"/>
          </a:xfrm>
        </p:spPr>
      </p:pic>
      <p:sp>
        <p:nvSpPr>
          <p:cNvPr id="5" name="TextBox 4"/>
          <p:cNvSpPr txBox="1"/>
          <p:nvPr/>
        </p:nvSpPr>
        <p:spPr>
          <a:xfrm>
            <a:off x="6946086" y="1591811"/>
            <a:ext cx="21056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German Trench and Bunker near Verdun:</a:t>
            </a:r>
            <a:r>
              <a:rPr lang="en-US" dirty="0"/>
              <a:t> For nearly four years, the Allies and Germany fought over the Butte de </a:t>
            </a:r>
            <a:r>
              <a:rPr lang="en-US" dirty="0" err="1"/>
              <a:t>Vauquois</a:t>
            </a:r>
            <a:r>
              <a:rPr lang="en-US" dirty="0"/>
              <a:t>. The battles included a deadly series of attacks in which more than 500 mines were exploded beneath trenches, tunnels and buildings in the town. </a:t>
            </a:r>
            <a:r>
              <a:rPr lang="en-US" i="1" dirty="0"/>
              <a:t>(Photo Credit: Michael St. </a:t>
            </a:r>
            <a:r>
              <a:rPr lang="en-US" i="1" dirty="0" err="1"/>
              <a:t>Maur</a:t>
            </a:r>
            <a:r>
              <a:rPr lang="en-US" i="1" dirty="0"/>
              <a:t> </a:t>
            </a:r>
            <a:r>
              <a:rPr lang="en-US" i="1" dirty="0" err="1" smtClean="0"/>
              <a:t>Sheil</a:t>
            </a:r>
            <a:r>
              <a:rPr lang="en-US" i="1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1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0650" y="480835"/>
            <a:ext cx="4742705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Terms &amp; People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sz="54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rd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Set!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021" y="2540166"/>
            <a:ext cx="333268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Sussex Pledge</a:t>
            </a:r>
          </a:p>
          <a:p>
            <a:r>
              <a:rPr lang="en-US" sz="2800" b="1" dirty="0" smtClean="0"/>
              <a:t>National Defense Act</a:t>
            </a:r>
          </a:p>
          <a:p>
            <a:r>
              <a:rPr lang="en-US" sz="2800" b="1" dirty="0" smtClean="0"/>
              <a:t>Zimmerman Note</a:t>
            </a:r>
          </a:p>
          <a:p>
            <a:r>
              <a:rPr lang="en-US" sz="2800" b="1" dirty="0" smtClean="0"/>
              <a:t>U-boat</a:t>
            </a:r>
          </a:p>
          <a:p>
            <a:r>
              <a:rPr lang="en-US" sz="2800" b="1" dirty="0" smtClean="0"/>
              <a:t>Lusitania</a:t>
            </a:r>
          </a:p>
          <a:p>
            <a:r>
              <a:rPr lang="en-US" sz="2800" b="1" dirty="0" smtClean="0"/>
              <a:t>Selective Service Act</a:t>
            </a:r>
          </a:p>
          <a:p>
            <a:r>
              <a:rPr lang="en-US" sz="2800" b="1" dirty="0" smtClean="0"/>
              <a:t>Doughboy</a:t>
            </a:r>
          </a:p>
          <a:p>
            <a:r>
              <a:rPr lang="en-US" sz="2800" b="1" dirty="0" smtClean="0"/>
              <a:t>Espionage Act</a:t>
            </a:r>
          </a:p>
          <a:p>
            <a:r>
              <a:rPr lang="en-US" sz="2800" b="1" dirty="0" smtClean="0"/>
              <a:t>Sedition Act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39677" y="2593832"/>
            <a:ext cx="3642844" cy="3108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William Jennings Bryan</a:t>
            </a:r>
          </a:p>
          <a:p>
            <a:r>
              <a:rPr lang="en-US" sz="2800" b="1" dirty="0" smtClean="0"/>
              <a:t>Robert Lansing</a:t>
            </a:r>
          </a:p>
          <a:p>
            <a:r>
              <a:rPr lang="en-US" sz="2800" b="1" dirty="0" smtClean="0"/>
              <a:t>Jeannette Rankin</a:t>
            </a:r>
          </a:p>
          <a:p>
            <a:r>
              <a:rPr lang="en-US" sz="2800" b="1" dirty="0" smtClean="0"/>
              <a:t>John J. Pershing</a:t>
            </a:r>
          </a:p>
          <a:p>
            <a:r>
              <a:rPr lang="en-US" sz="2800" b="1" dirty="0" smtClean="0"/>
              <a:t>William McAdoo</a:t>
            </a:r>
          </a:p>
          <a:p>
            <a:r>
              <a:rPr lang="en-US" sz="2800" b="1" dirty="0" smtClean="0"/>
              <a:t>Herbert Hoover</a:t>
            </a:r>
          </a:p>
          <a:p>
            <a:r>
              <a:rPr lang="en-US" sz="2800" b="1" dirty="0" smtClean="0"/>
              <a:t>Juliette Gordon Low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4828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4407" y="236835"/>
            <a:ext cx="6515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U.S. Goes to War!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6321" y="1160165"/>
            <a:ext cx="495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 the Neutrality plan? Well… it didn’t last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89021" y="1542197"/>
            <a:ext cx="2313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Cultural differences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/>
              <a:t>Propaganda</a:t>
            </a:r>
          </a:p>
          <a:p>
            <a:pPr marL="285750" indent="-285750">
              <a:buFont typeface="Wingdings" charset="2"/>
              <a:buChar char="Ø"/>
            </a:pP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46021" y="2351227"/>
            <a:ext cx="4711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Caught in the middle!</a:t>
            </a:r>
          </a:p>
          <a:p>
            <a:r>
              <a:rPr lang="en-US" dirty="0"/>
              <a:t>	</a:t>
            </a:r>
            <a:r>
              <a:rPr lang="en-US" dirty="0" smtClean="0"/>
              <a:t>- British Naval Blockade</a:t>
            </a:r>
          </a:p>
          <a:p>
            <a:r>
              <a:rPr lang="en-US" dirty="0"/>
              <a:t>	</a:t>
            </a:r>
            <a:r>
              <a:rPr lang="en-US" dirty="0" smtClean="0"/>
              <a:t>- German </a:t>
            </a:r>
            <a:r>
              <a:rPr lang="en-US" b="1" dirty="0" smtClean="0"/>
              <a:t>Unrestricted Submarine Warfare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06321" y="3429000"/>
            <a:ext cx="19021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Lusitania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00" y="4113431"/>
            <a:ext cx="60965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Tragic Event that turned American opinion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Led to the German </a:t>
            </a:r>
            <a:r>
              <a:rPr lang="en-US" b="1" dirty="0" smtClean="0"/>
              <a:t>Sussex Pledge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Mixed feelings in the U.S.</a:t>
            </a:r>
          </a:p>
          <a:p>
            <a:pPr marL="742950" lvl="1" indent="-285750">
              <a:buFontTx/>
              <a:buChar char="-"/>
            </a:pPr>
            <a:r>
              <a:rPr lang="en-US" b="1" dirty="0" smtClean="0"/>
              <a:t>William Jennings Bryan (Sec. of State)</a:t>
            </a:r>
          </a:p>
          <a:p>
            <a:pPr marL="742950" lvl="1" indent="-285750">
              <a:buFontTx/>
              <a:buChar char="-"/>
            </a:pPr>
            <a:r>
              <a:rPr lang="en-US" b="1" dirty="0" smtClean="0"/>
              <a:t>Robert Lansing (replaced Bryan)</a:t>
            </a:r>
          </a:p>
          <a:p>
            <a:pPr marL="742950" lvl="1" indent="-285750">
              <a:buFontTx/>
              <a:buChar char="-"/>
            </a:pPr>
            <a:endParaRPr lang="en-US" b="1" dirty="0" smtClean="0"/>
          </a:p>
          <a:p>
            <a:pPr marL="742950" lvl="1" indent="-285750">
              <a:buFontTx/>
              <a:buChar char="-"/>
            </a:pPr>
            <a:r>
              <a:rPr lang="en-US" b="1" dirty="0" smtClean="0"/>
              <a:t>By 1916 – U.S. arms sales to Allies up to $500 million!!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455" y="3274557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4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90500"/>
            <a:ext cx="2400300" cy="337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700" y="63500"/>
            <a:ext cx="2463800" cy="330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810000"/>
            <a:ext cx="1943100" cy="294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365500"/>
            <a:ext cx="2324100" cy="3492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6450" y="4267200"/>
            <a:ext cx="1409700" cy="2184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368300"/>
            <a:ext cx="2362200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0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9616" y="236835"/>
            <a:ext cx="6011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U.S. “Preparedness”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3143" y="1225202"/>
            <a:ext cx="28829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National Defense Act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3500" y="1686867"/>
            <a:ext cx="390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90,000-175,000 (223,000 eventually)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$313 Million to build up Navy</a:t>
            </a:r>
          </a:p>
        </p:txBody>
      </p:sp>
      <p:sp>
        <p:nvSpPr>
          <p:cNvPr id="7" name="Rectangle 6"/>
          <p:cNvSpPr/>
          <p:nvPr/>
        </p:nvSpPr>
        <p:spPr>
          <a:xfrm>
            <a:off x="1720543" y="2333198"/>
            <a:ext cx="4678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“Peace without victory” …. Is it possible?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4237" y="2941935"/>
            <a:ext cx="3168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Diplomacy Fails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3143" y="3733800"/>
            <a:ext cx="43011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Germany Resumes Unrestricted Sub War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US Breaks diplomatic relations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/>
              <a:t>Zimmerman Note!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April 4, 1917 = WAR!!!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b="1" dirty="0" smtClean="0"/>
              <a:t>Jeannette Rankin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120" y="4394200"/>
            <a:ext cx="2184400" cy="1943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033" y="1312222"/>
            <a:ext cx="1782973" cy="204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9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1959" y="109835"/>
            <a:ext cx="4000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Over There!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97686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Mobilizes for war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6666" y="1361301"/>
            <a:ext cx="32371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Selective Service Act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9700" y="1929368"/>
            <a:ext cx="351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- 4.8 Million “Yanks” were draftees!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7086" y="2298700"/>
            <a:ext cx="5517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American Expeditionary Force (AEF)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9700" y="2821920"/>
            <a:ext cx="46858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/>
              <a:t>John Pershing </a:t>
            </a:r>
            <a:r>
              <a:rPr lang="en-US" dirty="0" smtClean="0"/>
              <a:t>in command!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Reach Europe by June 1917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Big boost in morale for allies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Americans introduce </a:t>
            </a:r>
            <a:r>
              <a:rPr lang="en-US" b="1" dirty="0" smtClean="0"/>
              <a:t>Convoy System</a:t>
            </a:r>
            <a:r>
              <a:rPr lang="en-US" dirty="0" smtClean="0"/>
              <a:t> as well!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37086" y="4058067"/>
            <a:ext cx="3733314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Life of a “Doughboy”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7000" y="4693643"/>
            <a:ext cx="2056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Race?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Training?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War Experience?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0830" y="5747743"/>
            <a:ext cx="3007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Page 637!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892" y="1386440"/>
            <a:ext cx="3126603" cy="2118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131" y="4103510"/>
            <a:ext cx="3159369" cy="264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0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0650" y="480835"/>
            <a:ext cx="4742705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Terms &amp; People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en-US" sz="54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Set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021" y="2540166"/>
            <a:ext cx="195074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Imperialism</a:t>
            </a:r>
          </a:p>
          <a:p>
            <a:r>
              <a:rPr lang="en-US" sz="2800" b="1" dirty="0" smtClean="0"/>
              <a:t>Rivalry</a:t>
            </a:r>
          </a:p>
          <a:p>
            <a:r>
              <a:rPr lang="en-US" sz="2800" b="1" dirty="0" smtClean="0"/>
              <a:t>Alliance</a:t>
            </a:r>
          </a:p>
          <a:p>
            <a:r>
              <a:rPr lang="en-US" sz="2800" b="1" dirty="0" smtClean="0"/>
              <a:t>Militarism</a:t>
            </a:r>
          </a:p>
          <a:p>
            <a:r>
              <a:rPr lang="en-US" sz="2800" b="1" dirty="0" smtClean="0"/>
              <a:t>Neutrality</a:t>
            </a:r>
          </a:p>
          <a:p>
            <a:r>
              <a:rPr lang="en-US" sz="2800" b="1" dirty="0" smtClean="0"/>
              <a:t>Balkans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39677" y="2593832"/>
            <a:ext cx="296888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Woodrow Wilson</a:t>
            </a:r>
          </a:p>
          <a:p>
            <a:r>
              <a:rPr lang="en-US" sz="2800" b="1" dirty="0" smtClean="0"/>
              <a:t>Otto Von Bismarck</a:t>
            </a:r>
          </a:p>
          <a:p>
            <a:r>
              <a:rPr lang="en-US" sz="2800" b="1" dirty="0" smtClean="0"/>
              <a:t>Franz Ferdinand</a:t>
            </a:r>
          </a:p>
          <a:p>
            <a:r>
              <a:rPr lang="en-US" sz="2800" b="1" dirty="0" err="1" smtClean="0"/>
              <a:t>Gavrilo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Princep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3056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5922" y="445058"/>
            <a:ext cx="40521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War Begins!</a:t>
            </a:r>
            <a:endParaRPr 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523" y="1674814"/>
            <a:ext cx="86228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 smtClean="0"/>
              <a:t>The Balkans… the </a:t>
            </a:r>
            <a:r>
              <a:rPr lang="en-US" sz="2400" b="1" u="sng" dirty="0" smtClean="0"/>
              <a:t>Powder Keg</a:t>
            </a:r>
            <a:r>
              <a:rPr lang="en-US" sz="2400" b="1" dirty="0" smtClean="0"/>
              <a:t> of Europe!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/>
              <a:t>Ottoman Empire leaving, Austro-Hungarian Empire taking over!</a:t>
            </a:r>
          </a:p>
          <a:p>
            <a:pPr marL="800100" lvl="1" indent="-342900">
              <a:buFontTx/>
              <a:buChar char="-"/>
            </a:pPr>
            <a:r>
              <a:rPr lang="en-US" sz="2400" b="1" dirty="0" smtClean="0"/>
              <a:t>Independence for Balkan Ethnic Groups?    NO!!!!!</a:t>
            </a:r>
          </a:p>
          <a:p>
            <a:pPr marL="800100" lvl="1" indent="-342900">
              <a:buFontTx/>
              <a:buChar char="-"/>
            </a:pPr>
            <a:r>
              <a:rPr lang="en-US" sz="2400" b="1" dirty="0" smtClean="0"/>
              <a:t>Anger…. Militant Groups Form…. Violence Ensues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94523" y="3286554"/>
            <a:ext cx="4645823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Archduke Franz Ferdinand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7809" y="3887488"/>
            <a:ext cx="6250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Heir to the throne of Austria-Hungary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Travelling to Sarajevo to “showcase the power of the empire”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ASSASSINATED!!!!!!!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53669" y="4797469"/>
            <a:ext cx="3286677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GAVRILO PRINCEP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0954" y="5382245"/>
            <a:ext cx="347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Serbian Militant (</a:t>
            </a:r>
            <a:r>
              <a:rPr lang="en-US" b="1" dirty="0" smtClean="0"/>
              <a:t>The Black Hand)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4523" y="5755777"/>
            <a:ext cx="8896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Austro-Hungarian Reactions??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1008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0650" y="480835"/>
            <a:ext cx="4742705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Terms &amp; People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2nd Set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021" y="2540166"/>
            <a:ext cx="3243621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Mobilization</a:t>
            </a:r>
          </a:p>
          <a:p>
            <a:r>
              <a:rPr lang="en-US" sz="2800" b="1" dirty="0" smtClean="0"/>
              <a:t>Schlieffen Plan</a:t>
            </a:r>
          </a:p>
          <a:p>
            <a:r>
              <a:rPr lang="en-US" sz="2800" b="1" dirty="0"/>
              <a:t>Liege</a:t>
            </a:r>
          </a:p>
          <a:p>
            <a:r>
              <a:rPr lang="en-US" sz="2800" b="1" dirty="0" smtClean="0"/>
              <a:t>No Mans Land</a:t>
            </a:r>
          </a:p>
          <a:p>
            <a:r>
              <a:rPr lang="en-US" sz="2800" b="1" dirty="0" smtClean="0"/>
              <a:t>Trench Warfare</a:t>
            </a:r>
          </a:p>
          <a:p>
            <a:r>
              <a:rPr lang="en-US" sz="2800" b="1" dirty="0" smtClean="0"/>
              <a:t>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Battle of Marne</a:t>
            </a:r>
          </a:p>
          <a:p>
            <a:r>
              <a:rPr lang="en-US" sz="2800" b="1" dirty="0" smtClean="0"/>
              <a:t>Verdun</a:t>
            </a:r>
          </a:p>
          <a:p>
            <a:r>
              <a:rPr lang="en-US" sz="2800" b="1" dirty="0" smtClean="0"/>
              <a:t>Battle of the Somme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39677" y="2593832"/>
            <a:ext cx="38316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Kaiser Wilhelm II</a:t>
            </a:r>
          </a:p>
          <a:p>
            <a:r>
              <a:rPr lang="en-US" sz="2800" b="1" dirty="0" smtClean="0"/>
              <a:t>Manfred von Richthofen</a:t>
            </a:r>
          </a:p>
          <a:p>
            <a:r>
              <a:rPr lang="en-US" sz="2800" b="1" dirty="0" smtClean="0"/>
              <a:t>Edward Rickenbacker</a:t>
            </a:r>
          </a:p>
        </p:txBody>
      </p:sp>
    </p:spTree>
    <p:extLst>
      <p:ext uri="{BB962C8B-B14F-4D97-AF65-F5344CB8AC3E}">
        <p14:creationId xmlns:p14="http://schemas.microsoft.com/office/powerpoint/2010/main" val="3504828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4941" y="267926"/>
            <a:ext cx="59305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Entangling Alliances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7727" y="1425039"/>
            <a:ext cx="57759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Austria-Hungary declared war on Serbia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Russia announced support for Serbia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Germany declared war on Russia &amp; France (allies)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Great Britain = not sure what to do… then: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Germany invaded Belgium (quick route to Paris)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Great Britain promised to protect Belgian neutrality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Great Britain declared war on Germany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United States = Neutral… sort of… for now…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497089"/>
              </p:ext>
            </p:extLst>
          </p:nvPr>
        </p:nvGraphicFramePr>
        <p:xfrm>
          <a:off x="1164941" y="4106239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Allied Powers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Central Powers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Austria-Hungary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Russia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Ottoman Empire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Great Britain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Bulgaria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885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63500"/>
            <a:ext cx="711200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3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2167" y="225684"/>
            <a:ext cx="4599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Opposing Plans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6897" y="1191611"/>
            <a:ext cx="51642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Germans = Schlieffen Plan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642" y="2074724"/>
            <a:ext cx="4429199" cy="29474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1261" y="5514281"/>
            <a:ext cx="6131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do you win a 2 front war? </a:t>
            </a:r>
          </a:p>
          <a:p>
            <a:r>
              <a:rPr lang="en-US" dirty="0"/>
              <a:t>	</a:t>
            </a:r>
            <a:r>
              <a:rPr lang="en-US" dirty="0" smtClean="0"/>
              <a:t>- Defeat 1</a:t>
            </a:r>
            <a:r>
              <a:rPr lang="en-US" baseline="30000" dirty="0" smtClean="0"/>
              <a:t>st</a:t>
            </a:r>
            <a:r>
              <a:rPr lang="en-US" dirty="0" smtClean="0"/>
              <a:t> enemy as fast as possible, then fight the other!</a:t>
            </a:r>
          </a:p>
          <a:p>
            <a:r>
              <a:rPr lang="en-US" dirty="0"/>
              <a:t>	</a:t>
            </a:r>
            <a:r>
              <a:rPr lang="en-US" dirty="0" smtClean="0"/>
              <a:t>- Germans plan to defeat France, then turn to fight Russia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72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3291" y="256663"/>
            <a:ext cx="3859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French Plan?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9823" y="1179993"/>
            <a:ext cx="377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Defend along fortified border</a:t>
            </a:r>
          </a:p>
          <a:p>
            <a:pPr marL="342900" indent="-342900">
              <a:buAutoNum type="arabicParenR"/>
            </a:pPr>
            <a:r>
              <a:rPr lang="en-US" dirty="0" smtClean="0"/>
              <a:t>Counter attack deep into Germany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048" y="1722004"/>
            <a:ext cx="6811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Early Phase of War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8048" y="2677257"/>
            <a:ext cx="68659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Germany attacked Belgium (Great Britain declared war on Germany)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Belgians put up a heck of a fight! </a:t>
            </a:r>
            <a:r>
              <a:rPr lang="en-US" b="1" dirty="0" smtClean="0"/>
              <a:t>(Liege)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Schlieffen plan is changed!!!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France defends itself just outside of Paris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Battle of the Marne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Stalemate follows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Battle of the Somme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Battle of Verdun</a:t>
            </a:r>
          </a:p>
          <a:p>
            <a:pPr marL="1200150" lvl="2" indent="-285750">
              <a:buFont typeface="Arial"/>
              <a:buChar char="•"/>
            </a:pPr>
            <a:r>
              <a:rPr lang="en-US" b="1" dirty="0" smtClean="0"/>
              <a:t>Trench Warfare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483657" y="5073914"/>
            <a:ext cx="7835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Technology in World War I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83873" y="6043713"/>
            <a:ext cx="2348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 Page 632 of your text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434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Trench Warfare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83137"/>
            <a:ext cx="6006518" cy="4090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3747" y="1510018"/>
            <a:ext cx="2399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German trenches near the Somme River (Photo Credit:  Michael St. </a:t>
            </a:r>
            <a:r>
              <a:rPr lang="en-US" dirty="0" err="1" smtClean="0"/>
              <a:t>Maur</a:t>
            </a:r>
            <a:r>
              <a:rPr lang="en-US" dirty="0" smtClean="0"/>
              <a:t> </a:t>
            </a:r>
            <a:r>
              <a:rPr lang="en-US" dirty="0" err="1" smtClean="0"/>
              <a:t>Sheil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040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8998</TotalTime>
  <Words>693</Words>
  <Application>Microsoft Macintosh PowerPoint</Application>
  <PresentationFormat>On-screen Show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Trench Warfare</vt:lpstr>
      <vt:lpstr>Trench Warfare</vt:lpstr>
      <vt:lpstr>Trench Warfare</vt:lpstr>
      <vt:lpstr>Trench Warfare</vt:lpstr>
      <vt:lpstr>Trench Warfare</vt:lpstr>
      <vt:lpstr>Trench Warfare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 Department of Education Classrooms for the Future</dc:creator>
  <cp:lastModifiedBy>PA Department of Education Classrooms for the Future</cp:lastModifiedBy>
  <cp:revision>38</cp:revision>
  <dcterms:created xsi:type="dcterms:W3CDTF">2013-04-03T15:30:02Z</dcterms:created>
  <dcterms:modified xsi:type="dcterms:W3CDTF">2013-04-10T16:41:59Z</dcterms:modified>
</cp:coreProperties>
</file>